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0" r:id="rId4"/>
    <p:sldId id="333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8" r:id="rId17"/>
    <p:sldId id="429" r:id="rId18"/>
    <p:sldId id="430" r:id="rId19"/>
    <p:sldId id="431" r:id="rId20"/>
    <p:sldId id="432" r:id="rId21"/>
    <p:sldId id="437" r:id="rId22"/>
    <p:sldId id="438" r:id="rId23"/>
    <p:sldId id="439" r:id="rId24"/>
    <p:sldId id="440" r:id="rId25"/>
    <p:sldId id="441" r:id="rId26"/>
    <p:sldId id="442" r:id="rId27"/>
    <p:sldId id="443" r:id="rId28"/>
    <p:sldId id="444" r:id="rId29"/>
    <p:sldId id="445" r:id="rId30"/>
    <p:sldId id="331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build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Carefully.</a:t>
            </a:r>
          </a:p>
          <a:p>
            <a:r>
              <a:rPr lang="en-US" dirty="0"/>
              <a:t>Every time we do an add, we have to make sure that the tree is still balanced</a:t>
            </a:r>
          </a:p>
          <a:p>
            <a:r>
              <a:rPr lang="en-US" dirty="0"/>
              <a:t>There are 4 cases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Left </a:t>
            </a:r>
            <a:r>
              <a:rPr lang="en-US" dirty="0" err="1"/>
              <a:t>Left</a:t>
            </a:r>
            <a:endParaRPr lang="en-US" dirty="0"/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Right Right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Left Right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Right Left</a:t>
            </a:r>
          </a:p>
        </p:txBody>
      </p:sp>
    </p:spTree>
    <p:extLst>
      <p:ext uri="{BB962C8B-B14F-4D97-AF65-F5344CB8AC3E}">
        <p14:creationId xmlns:p14="http://schemas.microsoft.com/office/powerpoint/2010/main" val="5292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</a:t>
            </a:r>
            <a:r>
              <a:rPr lang="en-US" dirty="0" err="1"/>
              <a:t>Left</a:t>
            </a:r>
            <a:endParaRPr lang="en-US" dirty="0"/>
          </a:p>
        </p:txBody>
      </p:sp>
      <p:grpSp>
        <p:nvGrpSpPr>
          <p:cNvPr id="3" name="Group 29"/>
          <p:cNvGrpSpPr/>
          <p:nvPr/>
        </p:nvGrpSpPr>
        <p:grpSpPr>
          <a:xfrm>
            <a:off x="1981200" y="2082225"/>
            <a:ext cx="4062846" cy="3886200"/>
            <a:chOff x="533400" y="1219200"/>
            <a:chExt cx="5257800" cy="5029200"/>
          </a:xfrm>
        </p:grpSpPr>
        <p:cxnSp>
          <p:nvCxnSpPr>
            <p:cNvPr id="4" name="Straight Arrow Connector 3"/>
            <p:cNvCxnSpPr>
              <a:stCxn id="9" idx="3"/>
              <a:endCxn id="10" idx="7"/>
            </p:cNvCxnSpPr>
            <p:nvPr/>
          </p:nvCxnSpPr>
          <p:spPr>
            <a:xfrm rot="5400000">
              <a:off x="3637989" y="1885389"/>
              <a:ext cx="5726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0" idx="3"/>
              <a:endCxn id="15" idx="7"/>
            </p:cNvCxnSpPr>
            <p:nvPr/>
          </p:nvCxnSpPr>
          <p:spPr>
            <a:xfrm rot="5400000">
              <a:off x="2037789" y="3256989"/>
              <a:ext cx="8774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1910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743200" y="2438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295400" y="39624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26" name="Right Triangle 25"/>
            <p:cNvSpPr/>
            <p:nvPr/>
          </p:nvSpPr>
          <p:spPr>
            <a:xfrm>
              <a:off x="2133600" y="4724400"/>
              <a:ext cx="838200" cy="1524000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27" name="Right Triangle 26"/>
            <p:cNvSpPr/>
            <p:nvPr/>
          </p:nvSpPr>
          <p:spPr>
            <a:xfrm flipH="1">
              <a:off x="533400" y="4724400"/>
              <a:ext cx="838200" cy="1524000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28" name="Right Triangle 27"/>
            <p:cNvSpPr/>
            <p:nvPr/>
          </p:nvSpPr>
          <p:spPr>
            <a:xfrm>
              <a:off x="3581400" y="3200400"/>
              <a:ext cx="838200" cy="1524000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29" name="Right Triangle 28"/>
            <p:cNvSpPr/>
            <p:nvPr/>
          </p:nvSpPr>
          <p:spPr>
            <a:xfrm>
              <a:off x="4953000" y="2057400"/>
              <a:ext cx="838200" cy="1524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</p:grpSp>
      <p:grpSp>
        <p:nvGrpSpPr>
          <p:cNvPr id="6" name="Group 44"/>
          <p:cNvGrpSpPr/>
          <p:nvPr/>
        </p:nvGrpSpPr>
        <p:grpSpPr>
          <a:xfrm>
            <a:off x="6553200" y="2615625"/>
            <a:ext cx="4038600" cy="2937164"/>
            <a:chOff x="4419600" y="2701636"/>
            <a:chExt cx="4038600" cy="2937164"/>
          </a:xfrm>
        </p:grpSpPr>
        <p:cxnSp>
          <p:nvCxnSpPr>
            <p:cNvPr id="32" name="Straight Arrow Connector 31"/>
            <p:cNvCxnSpPr>
              <a:stCxn id="35" idx="5"/>
              <a:endCxn id="34" idx="1"/>
            </p:cNvCxnSpPr>
            <p:nvPr/>
          </p:nvCxnSpPr>
          <p:spPr>
            <a:xfrm rot="16200000" flipH="1">
              <a:off x="6699106" y="3380941"/>
              <a:ext cx="643370" cy="49097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5" idx="3"/>
              <a:endCxn id="36" idx="7"/>
            </p:cNvCxnSpPr>
            <p:nvPr/>
          </p:nvCxnSpPr>
          <p:spPr>
            <a:xfrm rot="5400000">
              <a:off x="5608061" y="3308204"/>
              <a:ext cx="671079" cy="6641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7162800" y="3844636"/>
              <a:ext cx="706582" cy="7065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6172200" y="2701636"/>
              <a:ext cx="706582" cy="70658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008418" y="3872345"/>
              <a:ext cx="706582" cy="70658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>
              <a:off x="5656118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38" name="Right Triangle 37"/>
            <p:cNvSpPr/>
            <p:nvPr/>
          </p:nvSpPr>
          <p:spPr>
            <a:xfrm flipH="1">
              <a:off x="4419600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39" name="Right Triangle 38"/>
            <p:cNvSpPr/>
            <p:nvPr/>
          </p:nvSpPr>
          <p:spPr>
            <a:xfrm flipH="1">
              <a:off x="6553200" y="4454236"/>
              <a:ext cx="647700" cy="1177636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40" name="Right Triangle 39"/>
            <p:cNvSpPr/>
            <p:nvPr/>
          </p:nvSpPr>
          <p:spPr>
            <a:xfrm>
              <a:off x="7810500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</p:grpSp>
      <p:sp>
        <p:nvSpPr>
          <p:cNvPr id="46" name="Right Arrow 45"/>
          <p:cNvSpPr/>
          <p:nvPr/>
        </p:nvSpPr>
        <p:spPr>
          <a:xfrm>
            <a:off x="6172200" y="3758625"/>
            <a:ext cx="762000" cy="838200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00600" y="5892226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Right Rotation</a:t>
            </a:r>
          </a:p>
        </p:txBody>
      </p:sp>
    </p:spTree>
    <p:extLst>
      <p:ext uri="{BB962C8B-B14F-4D97-AF65-F5344CB8AC3E}">
        <p14:creationId xmlns:p14="http://schemas.microsoft.com/office/powerpoint/2010/main" val="346766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</a:t>
            </a:r>
            <a:r>
              <a:rPr lang="en-US" dirty="0" err="1"/>
              <a:t>Right</a:t>
            </a:r>
            <a:endParaRPr lang="en-US" dirty="0"/>
          </a:p>
        </p:txBody>
      </p:sp>
      <p:grpSp>
        <p:nvGrpSpPr>
          <p:cNvPr id="3" name="Group 29"/>
          <p:cNvGrpSpPr/>
          <p:nvPr/>
        </p:nvGrpSpPr>
        <p:grpSpPr>
          <a:xfrm>
            <a:off x="1925782" y="1752600"/>
            <a:ext cx="4055918" cy="4149436"/>
            <a:chOff x="461683" y="1317812"/>
            <a:chExt cx="5248834" cy="5369859"/>
          </a:xfrm>
        </p:grpSpPr>
        <p:cxnSp>
          <p:nvCxnSpPr>
            <p:cNvPr id="4" name="Straight Arrow Connector 3"/>
            <p:cNvCxnSpPr>
              <a:stCxn id="10" idx="5"/>
              <a:endCxn id="9" idx="1"/>
            </p:cNvCxnSpPr>
            <p:nvPr/>
          </p:nvCxnSpPr>
          <p:spPr>
            <a:xfrm rot="16200000" flipH="1">
              <a:off x="3434043" y="3725395"/>
              <a:ext cx="832597" cy="733987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5" idx="5"/>
              <a:endCxn id="10" idx="1"/>
            </p:cNvCxnSpPr>
            <p:nvPr/>
          </p:nvCxnSpPr>
          <p:spPr>
            <a:xfrm rot="16200000" flipH="1">
              <a:off x="1954867" y="2147607"/>
              <a:ext cx="931208" cy="832599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702859" y="2895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223682" y="1317812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26" name="Right Triangle 25"/>
            <p:cNvSpPr/>
            <p:nvPr/>
          </p:nvSpPr>
          <p:spPr>
            <a:xfrm flipH="1">
              <a:off x="1913965" y="3684494"/>
              <a:ext cx="838200" cy="1524000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27" name="Right Triangle 26"/>
            <p:cNvSpPr/>
            <p:nvPr/>
          </p:nvSpPr>
          <p:spPr>
            <a:xfrm flipH="1">
              <a:off x="461683" y="2079813"/>
              <a:ext cx="838200" cy="1524000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28" name="Right Triangle 27"/>
            <p:cNvSpPr/>
            <p:nvPr/>
          </p:nvSpPr>
          <p:spPr>
            <a:xfrm flipH="1">
              <a:off x="3393141" y="5163671"/>
              <a:ext cx="838200" cy="1524000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29" name="Right Triangle 28"/>
            <p:cNvSpPr/>
            <p:nvPr/>
          </p:nvSpPr>
          <p:spPr>
            <a:xfrm>
              <a:off x="4872317" y="5163671"/>
              <a:ext cx="838200" cy="1524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083423" y="4374777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</p:grpSp>
      <p:grpSp>
        <p:nvGrpSpPr>
          <p:cNvPr id="6" name="Group 44"/>
          <p:cNvGrpSpPr/>
          <p:nvPr/>
        </p:nvGrpSpPr>
        <p:grpSpPr>
          <a:xfrm>
            <a:off x="6553200" y="2209800"/>
            <a:ext cx="4038600" cy="2937164"/>
            <a:chOff x="4419600" y="2701636"/>
            <a:chExt cx="4038600" cy="2937164"/>
          </a:xfrm>
        </p:grpSpPr>
        <p:cxnSp>
          <p:nvCxnSpPr>
            <p:cNvPr id="32" name="Straight Arrow Connector 31"/>
            <p:cNvCxnSpPr>
              <a:stCxn id="35" idx="5"/>
              <a:endCxn id="34" idx="1"/>
            </p:cNvCxnSpPr>
            <p:nvPr/>
          </p:nvCxnSpPr>
          <p:spPr>
            <a:xfrm rot="16200000" flipH="1">
              <a:off x="6699106" y="3380941"/>
              <a:ext cx="643370" cy="49097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5" idx="3"/>
              <a:endCxn id="36" idx="7"/>
            </p:cNvCxnSpPr>
            <p:nvPr/>
          </p:nvCxnSpPr>
          <p:spPr>
            <a:xfrm rot="5400000">
              <a:off x="5608061" y="3308204"/>
              <a:ext cx="671079" cy="6641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7162800" y="3844636"/>
              <a:ext cx="706582" cy="7065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6172200" y="2701636"/>
              <a:ext cx="706582" cy="70658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008418" y="3872345"/>
              <a:ext cx="706582" cy="70658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>
              <a:off x="5656118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38" name="Right Triangle 37"/>
            <p:cNvSpPr/>
            <p:nvPr/>
          </p:nvSpPr>
          <p:spPr>
            <a:xfrm flipH="1">
              <a:off x="4419600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39" name="Right Triangle 38"/>
            <p:cNvSpPr/>
            <p:nvPr/>
          </p:nvSpPr>
          <p:spPr>
            <a:xfrm flipH="1">
              <a:off x="6553200" y="4454236"/>
              <a:ext cx="647700" cy="1177636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40" name="Right Triangle 39"/>
            <p:cNvSpPr/>
            <p:nvPr/>
          </p:nvSpPr>
          <p:spPr>
            <a:xfrm>
              <a:off x="7810500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</p:grpSp>
      <p:sp>
        <p:nvSpPr>
          <p:cNvPr id="46" name="Right Arrow 45"/>
          <p:cNvSpPr/>
          <p:nvPr/>
        </p:nvSpPr>
        <p:spPr>
          <a:xfrm>
            <a:off x="5791200" y="3352800"/>
            <a:ext cx="762000" cy="838200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495800" y="6248401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Left Rotation</a:t>
            </a:r>
          </a:p>
        </p:txBody>
      </p:sp>
    </p:spTree>
    <p:extLst>
      <p:ext uri="{BB962C8B-B14F-4D97-AF65-F5344CB8AC3E}">
        <p14:creationId xmlns:p14="http://schemas.microsoft.com/office/powerpoint/2010/main" val="324992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Right</a:t>
            </a:r>
          </a:p>
        </p:txBody>
      </p:sp>
      <p:grpSp>
        <p:nvGrpSpPr>
          <p:cNvPr id="3" name="Group 29"/>
          <p:cNvGrpSpPr/>
          <p:nvPr/>
        </p:nvGrpSpPr>
        <p:grpSpPr>
          <a:xfrm>
            <a:off x="2286001" y="1828801"/>
            <a:ext cx="3086101" cy="4378037"/>
            <a:chOff x="1815352" y="1219200"/>
            <a:chExt cx="3993777" cy="5665695"/>
          </a:xfrm>
        </p:grpSpPr>
        <p:cxnSp>
          <p:nvCxnSpPr>
            <p:cNvPr id="4" name="Straight Arrow Connector 3"/>
            <p:cNvCxnSpPr>
              <a:stCxn id="9" idx="3"/>
              <a:endCxn id="15" idx="7"/>
            </p:cNvCxnSpPr>
            <p:nvPr/>
          </p:nvCxnSpPr>
          <p:spPr>
            <a:xfrm rot="5400000">
              <a:off x="3389219" y="1995206"/>
              <a:ext cx="931208" cy="94017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5" idx="5"/>
              <a:endCxn id="10" idx="1"/>
            </p:cNvCxnSpPr>
            <p:nvPr/>
          </p:nvCxnSpPr>
          <p:spPr>
            <a:xfrm rot="16200000" flipH="1">
              <a:off x="3138207" y="3824007"/>
              <a:ext cx="1128432" cy="63537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1910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886199" y="4572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2604247" y="2796988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26" name="Right Triangle 25"/>
            <p:cNvSpPr/>
            <p:nvPr/>
          </p:nvSpPr>
          <p:spPr>
            <a:xfrm flipH="1">
              <a:off x="1815352" y="3487271"/>
              <a:ext cx="838200" cy="1524000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27" name="Right Triangle 26"/>
            <p:cNvSpPr/>
            <p:nvPr/>
          </p:nvSpPr>
          <p:spPr>
            <a:xfrm>
              <a:off x="4970929" y="2106706"/>
              <a:ext cx="838200" cy="1524000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28" name="Right Triangle 27"/>
            <p:cNvSpPr/>
            <p:nvPr/>
          </p:nvSpPr>
          <p:spPr>
            <a:xfrm flipH="1">
              <a:off x="3195916" y="5360894"/>
              <a:ext cx="838200" cy="1524000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29" name="Right Triangle 28"/>
            <p:cNvSpPr/>
            <p:nvPr/>
          </p:nvSpPr>
          <p:spPr>
            <a:xfrm>
              <a:off x="4675093" y="5360895"/>
              <a:ext cx="838200" cy="1524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</p:grpSp>
      <p:grpSp>
        <p:nvGrpSpPr>
          <p:cNvPr id="6" name="Group 44"/>
          <p:cNvGrpSpPr/>
          <p:nvPr/>
        </p:nvGrpSpPr>
        <p:grpSpPr>
          <a:xfrm>
            <a:off x="6629400" y="2362200"/>
            <a:ext cx="3848100" cy="3006436"/>
            <a:chOff x="4495800" y="2701636"/>
            <a:chExt cx="3848100" cy="3006436"/>
          </a:xfrm>
        </p:grpSpPr>
        <p:cxnSp>
          <p:nvCxnSpPr>
            <p:cNvPr id="32" name="Straight Arrow Connector 31"/>
            <p:cNvCxnSpPr>
              <a:stCxn id="35" idx="5"/>
              <a:endCxn id="34" idx="1"/>
            </p:cNvCxnSpPr>
            <p:nvPr/>
          </p:nvCxnSpPr>
          <p:spPr>
            <a:xfrm rot="16200000" flipH="1">
              <a:off x="6699106" y="3380941"/>
              <a:ext cx="643370" cy="49097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5" idx="3"/>
              <a:endCxn id="36" idx="7"/>
            </p:cNvCxnSpPr>
            <p:nvPr/>
          </p:nvCxnSpPr>
          <p:spPr>
            <a:xfrm rot="5400000">
              <a:off x="5608061" y="3308204"/>
              <a:ext cx="671079" cy="6641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7162800" y="3844636"/>
              <a:ext cx="706582" cy="7065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6172200" y="2701636"/>
              <a:ext cx="706582" cy="70658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008418" y="3872345"/>
              <a:ext cx="706582" cy="70658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 flipH="1">
              <a:off x="4495800" y="4530436"/>
              <a:ext cx="647700" cy="1177636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38" name="Right Triangle 37"/>
            <p:cNvSpPr/>
            <p:nvPr/>
          </p:nvSpPr>
          <p:spPr>
            <a:xfrm>
              <a:off x="7696200" y="4530436"/>
              <a:ext cx="647700" cy="1177636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39" name="Right Triangle 38"/>
            <p:cNvSpPr/>
            <p:nvPr/>
          </p:nvSpPr>
          <p:spPr>
            <a:xfrm>
              <a:off x="5562600" y="4530436"/>
              <a:ext cx="647700" cy="1177636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40" name="Right Triangle 39"/>
            <p:cNvSpPr/>
            <p:nvPr/>
          </p:nvSpPr>
          <p:spPr>
            <a:xfrm flipH="1">
              <a:off x="6705600" y="4530436"/>
              <a:ext cx="647700" cy="1177636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</p:grpSp>
      <p:sp>
        <p:nvSpPr>
          <p:cNvPr id="46" name="Right Arrow 45"/>
          <p:cNvSpPr/>
          <p:nvPr/>
        </p:nvSpPr>
        <p:spPr>
          <a:xfrm>
            <a:off x="5867400" y="3505200"/>
            <a:ext cx="762000" cy="838200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800600" y="5628382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Left Rotation + Right Rotation</a:t>
            </a:r>
          </a:p>
        </p:txBody>
      </p:sp>
    </p:spTree>
    <p:extLst>
      <p:ext uri="{BB962C8B-B14F-4D97-AF65-F5344CB8AC3E}">
        <p14:creationId xmlns:p14="http://schemas.microsoft.com/office/powerpoint/2010/main" val="219065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Left</a:t>
            </a:r>
          </a:p>
        </p:txBody>
      </p:sp>
      <p:grpSp>
        <p:nvGrpSpPr>
          <p:cNvPr id="3" name="Group 29"/>
          <p:cNvGrpSpPr/>
          <p:nvPr/>
        </p:nvGrpSpPr>
        <p:grpSpPr>
          <a:xfrm>
            <a:off x="2040082" y="1828800"/>
            <a:ext cx="3255818" cy="4454236"/>
            <a:chOff x="461683" y="1317812"/>
            <a:chExt cx="4213411" cy="5764306"/>
          </a:xfrm>
        </p:grpSpPr>
        <p:cxnSp>
          <p:nvCxnSpPr>
            <p:cNvPr id="4" name="Straight Arrow Connector 3"/>
            <p:cNvCxnSpPr>
              <a:stCxn id="9" idx="3"/>
              <a:endCxn id="10" idx="7"/>
            </p:cNvCxnSpPr>
            <p:nvPr/>
          </p:nvCxnSpPr>
          <p:spPr>
            <a:xfrm rot="5400000">
              <a:off x="2300008" y="4070537"/>
              <a:ext cx="1029820" cy="63537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5" idx="5"/>
              <a:endCxn id="9" idx="1"/>
            </p:cNvCxnSpPr>
            <p:nvPr/>
          </p:nvCxnSpPr>
          <p:spPr>
            <a:xfrm rot="16200000" flipH="1">
              <a:off x="2004172" y="2098301"/>
              <a:ext cx="1128432" cy="112843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1716741" y="4769224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223682" y="1317812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26" name="Right Triangle 25"/>
            <p:cNvSpPr/>
            <p:nvPr/>
          </p:nvSpPr>
          <p:spPr>
            <a:xfrm>
              <a:off x="3836894" y="3881718"/>
              <a:ext cx="838200" cy="1524000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27" name="Right Triangle 26"/>
            <p:cNvSpPr/>
            <p:nvPr/>
          </p:nvSpPr>
          <p:spPr>
            <a:xfrm flipH="1">
              <a:off x="461683" y="2079813"/>
              <a:ext cx="838200" cy="1524000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28" name="Right Triangle 27"/>
            <p:cNvSpPr/>
            <p:nvPr/>
          </p:nvSpPr>
          <p:spPr>
            <a:xfrm>
              <a:off x="2554941" y="5558118"/>
              <a:ext cx="838200" cy="1524000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29" name="Right Triangle 28"/>
            <p:cNvSpPr/>
            <p:nvPr/>
          </p:nvSpPr>
          <p:spPr>
            <a:xfrm flipH="1">
              <a:off x="878542" y="5558118"/>
              <a:ext cx="838200" cy="1524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998694" y="3092824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</p:grpSp>
      <p:grpSp>
        <p:nvGrpSpPr>
          <p:cNvPr id="6" name="Group 44"/>
          <p:cNvGrpSpPr/>
          <p:nvPr/>
        </p:nvGrpSpPr>
        <p:grpSpPr>
          <a:xfrm>
            <a:off x="6477000" y="2057400"/>
            <a:ext cx="4000500" cy="2937164"/>
            <a:chOff x="4419600" y="2701636"/>
            <a:chExt cx="4000500" cy="2937164"/>
          </a:xfrm>
        </p:grpSpPr>
        <p:cxnSp>
          <p:nvCxnSpPr>
            <p:cNvPr id="32" name="Straight Arrow Connector 31"/>
            <p:cNvCxnSpPr>
              <a:stCxn id="35" idx="5"/>
              <a:endCxn id="34" idx="1"/>
            </p:cNvCxnSpPr>
            <p:nvPr/>
          </p:nvCxnSpPr>
          <p:spPr>
            <a:xfrm rot="16200000" flipH="1">
              <a:off x="6699106" y="3380941"/>
              <a:ext cx="643370" cy="49097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5" idx="3"/>
              <a:endCxn id="36" idx="7"/>
            </p:cNvCxnSpPr>
            <p:nvPr/>
          </p:nvCxnSpPr>
          <p:spPr>
            <a:xfrm rot="5400000">
              <a:off x="5608061" y="3308204"/>
              <a:ext cx="671079" cy="6641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7162800" y="3844636"/>
              <a:ext cx="706582" cy="70658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6172200" y="2701636"/>
              <a:ext cx="706582" cy="70658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008418" y="3872345"/>
              <a:ext cx="706582" cy="70658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>
              <a:off x="7772400" y="4454236"/>
              <a:ext cx="647700" cy="1177636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B</a:t>
              </a:r>
            </a:p>
          </p:txBody>
        </p:sp>
        <p:sp>
          <p:nvSpPr>
            <p:cNvPr id="38" name="Right Triangle 37"/>
            <p:cNvSpPr/>
            <p:nvPr/>
          </p:nvSpPr>
          <p:spPr>
            <a:xfrm flipH="1">
              <a:off x="4419600" y="4461164"/>
              <a:ext cx="647700" cy="1177636"/>
            </a:xfrm>
            <a:prstGeom prst="rt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39" name="Right Triangle 38"/>
            <p:cNvSpPr/>
            <p:nvPr/>
          </p:nvSpPr>
          <p:spPr>
            <a:xfrm flipH="1">
              <a:off x="6553200" y="4454236"/>
              <a:ext cx="647700" cy="1177636"/>
            </a:xfrm>
            <a:prstGeom prst="rtTriangl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40" name="Right Triangle 39"/>
            <p:cNvSpPr/>
            <p:nvPr/>
          </p:nvSpPr>
          <p:spPr>
            <a:xfrm>
              <a:off x="5638800" y="4454236"/>
              <a:ext cx="647700" cy="1177636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</p:grpSp>
      <p:sp>
        <p:nvSpPr>
          <p:cNvPr id="46" name="Right Arrow 45"/>
          <p:cNvSpPr/>
          <p:nvPr/>
        </p:nvSpPr>
        <p:spPr>
          <a:xfrm>
            <a:off x="5791200" y="3429000"/>
            <a:ext cx="762000" cy="838200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495800" y="5399782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Right Rotation + Left Rotation</a:t>
            </a:r>
          </a:p>
        </p:txBody>
      </p:sp>
    </p:spTree>
    <p:extLst>
      <p:ext uri="{BB962C8B-B14F-4D97-AF65-F5344CB8AC3E}">
        <p14:creationId xmlns:p14="http://schemas.microsoft.com/office/powerpoint/2010/main" val="337899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make an AVL tree!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just add these numbers in order:</a:t>
            </a:r>
          </a:p>
          <a:p>
            <a:pPr>
              <a:buNone/>
            </a:pPr>
            <a:r>
              <a:rPr lang="en-US" sz="4000" b="1" dirty="0"/>
              <a:t>	1, 2, 3, 4, 5, 6, 7, 8, 9, 10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about these?</a:t>
            </a:r>
          </a:p>
          <a:p>
            <a:pPr>
              <a:buNone/>
            </a:pPr>
            <a:r>
              <a:rPr lang="en-US" sz="4000" b="1" dirty="0"/>
              <a:t>	7, 24, 92, 32, 2, 57, 67, 84, 66, 75</a:t>
            </a:r>
            <a:r>
              <a:rPr lang="en-US" sz="4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345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a Tree by Construction</a:t>
            </a:r>
          </a:p>
        </p:txBody>
      </p:sp>
    </p:spTree>
    <p:extLst>
      <p:ext uri="{BB962C8B-B14F-4D97-AF65-F5344CB8AC3E}">
        <p14:creationId xmlns:p14="http://schemas.microsoft.com/office/powerpoint/2010/main" val="4090034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a balanced tree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knew ahead of time which keys we were going to put into a tree?</a:t>
            </a:r>
          </a:p>
          <a:p>
            <a:r>
              <a:rPr lang="en-US" dirty="0"/>
              <a:t>How could we make sure the tree is balanced?</a:t>
            </a:r>
          </a:p>
          <a:p>
            <a:r>
              <a:rPr lang="en-US" dirty="0"/>
              <a:t>Answer:</a:t>
            </a:r>
          </a:p>
          <a:p>
            <a:pPr lvl="1"/>
            <a:r>
              <a:rPr lang="en-US" dirty="0"/>
              <a:t>Sort the keys</a:t>
            </a:r>
          </a:p>
          <a:p>
            <a:pPr lvl="1"/>
            <a:r>
              <a:rPr lang="en-US" dirty="0"/>
              <a:t>Recursively add the keys and values such that the tree stays balanced</a:t>
            </a:r>
          </a:p>
        </p:txBody>
      </p:sp>
    </p:spTree>
    <p:extLst>
      <p:ext uri="{BB962C8B-B14F-4D97-AF65-F5344CB8AC3E}">
        <p14:creationId xmlns:p14="http://schemas.microsoft.com/office/powerpoint/2010/main" val="224918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a recursive method that adds a sorted array of data such that the tree stays balanced</a:t>
            </a:r>
          </a:p>
          <a:p>
            <a:r>
              <a:rPr lang="en-US" dirty="0"/>
              <a:t>Assume that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key, Object value)</a:t>
            </a:r>
            <a:r>
              <a:rPr lang="en-US" dirty="0"/>
              <a:t> method exists</a:t>
            </a:r>
          </a:p>
          <a:p>
            <a:pPr lvl="1"/>
            <a:r>
              <a:rPr lang="en-US" dirty="0"/>
              <a:t>It adds according  to the normal BST insertion</a:t>
            </a:r>
          </a:p>
          <a:p>
            <a:r>
              <a:rPr lang="en-US" dirty="0"/>
              <a:t>Use the usual convention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/>
              <a:t> is the beginning of a range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/>
              <a:t> is the location after the last legal element in the range</a:t>
            </a:r>
          </a:p>
          <a:p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balance(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keys, Object[] values,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end)</a:t>
            </a:r>
          </a:p>
        </p:txBody>
      </p:sp>
    </p:spTree>
    <p:extLst>
      <p:ext uri="{BB962C8B-B14F-4D97-AF65-F5344CB8AC3E}">
        <p14:creationId xmlns:p14="http://schemas.microsoft.com/office/powerpoint/2010/main" val="321863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DSW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Takes a potentially unbalanced tree and turns it into a balanced tree</a:t>
            </a:r>
          </a:p>
          <a:p>
            <a:r>
              <a:rPr lang="en-US" dirty="0"/>
              <a:t>Step 1</a:t>
            </a:r>
          </a:p>
          <a:p>
            <a:pPr lvl="1"/>
            <a:r>
              <a:rPr lang="en-US" dirty="0"/>
              <a:t>Turn the tree into a degenerate tree (backbone or vine) by right rotating any nodes with left children</a:t>
            </a:r>
          </a:p>
          <a:p>
            <a:r>
              <a:rPr lang="en-US" dirty="0"/>
              <a:t>Step 2</a:t>
            </a:r>
          </a:p>
          <a:p>
            <a:pPr lvl="1"/>
            <a:r>
              <a:rPr lang="en-US" dirty="0"/>
              <a:t>Turn the degenerate tree into a balanced tree by doing sequences of left rotations starting at the root</a:t>
            </a:r>
          </a:p>
          <a:p>
            <a:r>
              <a:rPr lang="en-US" dirty="0"/>
              <a:t>The analysis is not obvious, but it takes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total rotations</a:t>
            </a:r>
          </a:p>
        </p:txBody>
      </p:sp>
    </p:spTree>
    <p:extLst>
      <p:ext uri="{BB962C8B-B14F-4D97-AF65-F5344CB8AC3E}">
        <p14:creationId xmlns:p14="http://schemas.microsoft.com/office/powerpoint/2010/main" val="2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2-3 trees and red-black tree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method is best?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much time does it take to insert </a:t>
            </a:r>
            <a:r>
              <a:rPr lang="en-US" b="1" i="1" dirty="0"/>
              <a:t>n</a:t>
            </a:r>
            <a:r>
              <a:rPr lang="en-US" dirty="0"/>
              <a:t> items with:</a:t>
            </a:r>
          </a:p>
          <a:p>
            <a:pPr lvl="1"/>
            <a:r>
              <a:rPr lang="en-US" dirty="0"/>
              <a:t>Red-black or AVL tree</a:t>
            </a:r>
          </a:p>
          <a:p>
            <a:pPr lvl="1"/>
            <a:r>
              <a:rPr lang="en-US" dirty="0"/>
              <a:t>Balanced insertion method</a:t>
            </a:r>
          </a:p>
          <a:p>
            <a:pPr lvl="1"/>
            <a:r>
              <a:rPr lang="en-US" dirty="0"/>
              <a:t>Unbalanced insertion + DSW rebalance</a:t>
            </a:r>
          </a:p>
          <a:p>
            <a:r>
              <a:rPr lang="en-US" dirty="0"/>
              <a:t>How much space does it take to insert </a:t>
            </a:r>
            <a:r>
              <a:rPr lang="en-US" b="1" i="1" dirty="0"/>
              <a:t>n</a:t>
            </a:r>
            <a:r>
              <a:rPr lang="en-US" dirty="0"/>
              <a:t> items with:</a:t>
            </a:r>
          </a:p>
          <a:p>
            <a:pPr lvl="1"/>
            <a:r>
              <a:rPr lang="en-US" dirty="0"/>
              <a:t>Red-black or AVL tree</a:t>
            </a:r>
          </a:p>
          <a:p>
            <a:pPr lvl="1"/>
            <a:r>
              <a:rPr lang="en-US" dirty="0"/>
              <a:t>Balanced insertion method</a:t>
            </a:r>
          </a:p>
          <a:p>
            <a:pPr lvl="1"/>
            <a:r>
              <a:rPr lang="en-US" dirty="0"/>
              <a:t>Unbalanced insertion + DSW rebalance</a:t>
            </a:r>
          </a:p>
        </p:txBody>
      </p:sp>
    </p:spTree>
    <p:extLst>
      <p:ext uri="{BB962C8B-B14F-4D97-AF65-F5344CB8AC3E}">
        <p14:creationId xmlns:p14="http://schemas.microsoft.com/office/powerpoint/2010/main" val="76450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</p:spTree>
    <p:extLst>
      <p:ext uri="{BB962C8B-B14F-4D97-AF65-F5344CB8AC3E}">
        <p14:creationId xmlns:p14="http://schemas.microsoft.com/office/powerpoint/2010/main" val="1983621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Symbol table ADT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define a symbol table ADT with a few essential operations:</a:t>
            </a:r>
          </a:p>
          <a:p>
            <a:pPr lvl="1"/>
            <a:r>
              <a:rPr lang="en-US" dirty="0"/>
              <a:t>put(Key </a:t>
            </a:r>
            <a:r>
              <a:rPr lang="en-US" dirty="0" err="1"/>
              <a:t>key</a:t>
            </a:r>
            <a:r>
              <a:rPr lang="en-US" dirty="0"/>
              <a:t>, Value value)</a:t>
            </a:r>
          </a:p>
          <a:p>
            <a:pPr lvl="2"/>
            <a:r>
              <a:rPr lang="en-US" dirty="0"/>
              <a:t>Put the key-value pair into the table</a:t>
            </a:r>
          </a:p>
          <a:p>
            <a:pPr lvl="1"/>
            <a:r>
              <a:rPr lang="en-US" dirty="0"/>
              <a:t>get(Key key):</a:t>
            </a:r>
          </a:p>
          <a:p>
            <a:pPr lvl="2"/>
            <a:r>
              <a:rPr lang="en-US" dirty="0"/>
              <a:t>Retrieve the value associated with key</a:t>
            </a:r>
          </a:p>
          <a:p>
            <a:pPr lvl="1"/>
            <a:r>
              <a:rPr lang="en-US" dirty="0"/>
              <a:t>delete(Key key)</a:t>
            </a:r>
          </a:p>
          <a:p>
            <a:pPr lvl="2"/>
            <a:r>
              <a:rPr lang="en-US" dirty="0"/>
              <a:t>Remove the value associated with key</a:t>
            </a:r>
          </a:p>
          <a:p>
            <a:pPr lvl="1"/>
            <a:r>
              <a:rPr lang="en-US" dirty="0"/>
              <a:t>contains(Key key)</a:t>
            </a:r>
          </a:p>
          <a:p>
            <a:pPr lvl="2"/>
            <a:r>
              <a:rPr lang="en-US" dirty="0"/>
              <a:t>See if the table contains a key</a:t>
            </a:r>
          </a:p>
          <a:p>
            <a:pPr lvl="1"/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size()</a:t>
            </a:r>
          </a:p>
          <a:p>
            <a:r>
              <a:rPr lang="en-US" dirty="0"/>
              <a:t>It's also useful to be able to iterate over all keys</a:t>
            </a:r>
          </a:p>
        </p:txBody>
      </p:sp>
    </p:spTree>
    <p:extLst>
      <p:ext uri="{BB962C8B-B14F-4D97-AF65-F5344CB8AC3E}">
        <p14:creationId xmlns:p14="http://schemas.microsoft.com/office/powerpoint/2010/main" val="192994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symbol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been talking a lot about trees and other ways to keep </a:t>
            </a:r>
            <a:r>
              <a:rPr lang="en-US" i="1" dirty="0"/>
              <a:t>ordered</a:t>
            </a:r>
            <a:r>
              <a:rPr lang="en-US" dirty="0"/>
              <a:t> symbol tables</a:t>
            </a:r>
          </a:p>
          <a:p>
            <a:r>
              <a:rPr lang="en-US" dirty="0"/>
              <a:t>Ordered symbol tables are great, but we may not always need that ordering</a:t>
            </a:r>
          </a:p>
          <a:p>
            <a:r>
              <a:rPr lang="en-US" dirty="0"/>
              <a:t>Keeping an unordered symbol table might allow us to improve our running time</a:t>
            </a:r>
          </a:p>
        </p:txBody>
      </p:sp>
    </p:spTree>
    <p:extLst>
      <p:ext uri="{BB962C8B-B14F-4D97-AF65-F5344CB8AC3E}">
        <p14:creationId xmlns:p14="http://schemas.microsoft.com/office/powerpoint/2010/main" val="71163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tables: motivation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Balanced binary search trees give us: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time to find a key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 time to do insertions and deletions</a:t>
            </a:r>
          </a:p>
          <a:p>
            <a:pPr lvl="1"/>
            <a:endParaRPr lang="en-US" dirty="0"/>
          </a:p>
          <a:p>
            <a:r>
              <a:rPr lang="en-US" dirty="0"/>
              <a:t>Can we do better?</a:t>
            </a:r>
          </a:p>
          <a:p>
            <a:r>
              <a:rPr lang="en-US" dirty="0"/>
              <a:t>What about: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  time to find a key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  to do an insertion or a deletion</a:t>
            </a:r>
          </a:p>
        </p:txBody>
      </p:sp>
    </p:spTree>
    <p:extLst>
      <p:ext uri="{BB962C8B-B14F-4D97-AF65-F5344CB8AC3E}">
        <p14:creationId xmlns:p14="http://schemas.microsoft.com/office/powerpoint/2010/main" val="34470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tables: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make a huge array, so big that we'll have more spaces in the array than we expect data values</a:t>
            </a:r>
          </a:p>
          <a:p>
            <a:r>
              <a:rPr lang="en-US" dirty="0"/>
              <a:t>We use a </a:t>
            </a:r>
            <a:r>
              <a:rPr lang="en-US" b="1" dirty="0"/>
              <a:t>hashing function</a:t>
            </a:r>
            <a:r>
              <a:rPr lang="en-US" dirty="0"/>
              <a:t> that maps keys to indexes in the array</a:t>
            </a:r>
          </a:p>
          <a:p>
            <a:r>
              <a:rPr lang="en-US" dirty="0"/>
              <a:t>Using the hashing function, we know where to put each key but also where to look for a particular key</a:t>
            </a:r>
          </a:p>
        </p:txBody>
      </p:sp>
    </p:spTree>
    <p:extLst>
      <p:ext uri="{BB962C8B-B14F-4D97-AF65-F5344CB8AC3E}">
        <p14:creationId xmlns:p14="http://schemas.microsoft.com/office/powerpoint/2010/main" val="260890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make a hash table to store integer keys</a:t>
            </a:r>
          </a:p>
          <a:p>
            <a:r>
              <a:rPr lang="en-US" dirty="0"/>
              <a:t>Our hash table will be 13 elements long</a:t>
            </a:r>
          </a:p>
          <a:p>
            <a:r>
              <a:rPr lang="en-US" dirty="0"/>
              <a:t>Our hashing function will be simply </a:t>
            </a:r>
            <a:r>
              <a:rPr lang="en-US" dirty="0" err="1"/>
              <a:t>modding</a:t>
            </a:r>
            <a:r>
              <a:rPr lang="en-US" dirty="0"/>
              <a:t> each value by 13</a:t>
            </a:r>
          </a:p>
        </p:txBody>
      </p:sp>
    </p:spTree>
    <p:extLst>
      <p:ext uri="{BB962C8B-B14F-4D97-AF65-F5344CB8AC3E}">
        <p14:creationId xmlns:p14="http://schemas.microsoft.com/office/powerpoint/2010/main" val="246991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these keys: 3, 19, 7, 104, 89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92655"/>
              </p:ext>
            </p:extLst>
          </p:nvPr>
        </p:nvGraphicFramePr>
        <p:xfrm>
          <a:off x="2438398" y="26924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427603"/>
              </p:ext>
            </p:extLst>
          </p:nvPr>
        </p:nvGraphicFramePr>
        <p:xfrm>
          <a:off x="2438398" y="51308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5715000" y="3962400"/>
            <a:ext cx="7620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Find these keys: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19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YES!</a:t>
            </a:r>
          </a:p>
          <a:p>
            <a:r>
              <a:rPr lang="en-US" dirty="0"/>
              <a:t>88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NO!</a:t>
            </a:r>
          </a:p>
          <a:p>
            <a:r>
              <a:rPr lang="en-US" dirty="0"/>
              <a:t>16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NO!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127605"/>
              </p:ext>
            </p:extLst>
          </p:nvPr>
        </p:nvGraphicFramePr>
        <p:xfrm>
          <a:off x="2438398" y="2514600"/>
          <a:ext cx="762000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61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278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01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33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using a hash table for a space/time tradeoff</a:t>
            </a:r>
          </a:p>
          <a:p>
            <a:r>
              <a:rPr lang="en-US" dirty="0"/>
              <a:t>Lots of space means we can get down to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How much space do we need?</a:t>
            </a:r>
          </a:p>
          <a:p>
            <a:r>
              <a:rPr lang="en-US" dirty="0"/>
              <a:t>How do we pick a good hashing function?</a:t>
            </a:r>
          </a:p>
          <a:p>
            <a:r>
              <a:rPr lang="en-US" dirty="0"/>
              <a:t>What happens if two values </a:t>
            </a:r>
            <a:r>
              <a:rPr lang="en-US" b="1" dirty="0"/>
              <a:t>collide</a:t>
            </a:r>
            <a:r>
              <a:rPr lang="en-US" dirty="0"/>
              <a:t> (map to the same location)</a:t>
            </a:r>
          </a:p>
        </p:txBody>
      </p:sp>
    </p:spTree>
    <p:extLst>
      <p:ext uri="{BB962C8B-B14F-4D97-AF65-F5344CB8AC3E}">
        <p14:creationId xmlns:p14="http://schemas.microsoft.com/office/powerpoint/2010/main" val="10296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Collisions</a:t>
            </a:r>
          </a:p>
          <a:p>
            <a:r>
              <a:rPr lang="en-US" dirty="0"/>
              <a:t>Chaining implementation of hash tables</a:t>
            </a:r>
          </a:p>
          <a:p>
            <a:r>
              <a:rPr lang="en-US" dirty="0"/>
              <a:t>No class on Monday or Tuesday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2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Keep reading Section 3.4</a:t>
            </a:r>
          </a:p>
          <a:p>
            <a:r>
              <a:rPr lang="en-US" dirty="0"/>
              <a:t>Have a </a:t>
            </a:r>
            <a:r>
              <a:rPr lang="en-US"/>
              <a:t>good break!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Infix to Postfix Converter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2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approach to balancing is the </a:t>
            </a:r>
            <a:r>
              <a:rPr lang="en-US" b="1" dirty="0"/>
              <a:t>AVL tree</a:t>
            </a:r>
          </a:p>
          <a:p>
            <a:pPr lvl="1"/>
            <a:r>
              <a:rPr lang="en-US" dirty="0"/>
              <a:t>Named for its inventors G.M. </a:t>
            </a:r>
            <a:r>
              <a:rPr lang="en-US" dirty="0" err="1"/>
              <a:t>Adelson-Velskii</a:t>
            </a:r>
            <a:r>
              <a:rPr lang="en-US" dirty="0"/>
              <a:t> and E.M. Landis</a:t>
            </a:r>
          </a:p>
          <a:p>
            <a:pPr lvl="1"/>
            <a:r>
              <a:rPr lang="en-US" dirty="0"/>
              <a:t>Invented in 1962</a:t>
            </a:r>
          </a:p>
          <a:p>
            <a:r>
              <a:rPr lang="en-US" dirty="0"/>
              <a:t>An AVL tree is better balanced than a red-black tree, but it takes more work to keep such a good balance</a:t>
            </a:r>
          </a:p>
          <a:p>
            <a:pPr lvl="1"/>
            <a:r>
              <a:rPr lang="en-US" dirty="0"/>
              <a:t>It's faster for finds (because of the better balance)</a:t>
            </a:r>
          </a:p>
          <a:p>
            <a:pPr lvl="1"/>
            <a:r>
              <a:rPr lang="en-US" dirty="0"/>
              <a:t>It's slower for inserts and deletes</a:t>
            </a:r>
          </a:p>
          <a:p>
            <a:pPr lvl="1"/>
            <a:r>
              <a:rPr lang="en-US" dirty="0"/>
              <a:t>Like a red-black tree, all operations are </a:t>
            </a:r>
            <a:r>
              <a:rPr lang="el-GR" dirty="0"/>
              <a:t>Θ</a:t>
            </a:r>
            <a:r>
              <a:rPr lang="en-US" dirty="0"/>
              <a:t>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907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AVL tree is a binary search tree where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left and right </a:t>
            </a:r>
            <a:r>
              <a:rPr lang="en-US" dirty="0" err="1"/>
              <a:t>subtrees</a:t>
            </a:r>
            <a:r>
              <a:rPr lang="en-US" dirty="0"/>
              <a:t> of the root have heights that differ by at most one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left and right </a:t>
            </a:r>
            <a:r>
              <a:rPr lang="en-US" dirty="0" err="1"/>
              <a:t>subtrees</a:t>
            </a:r>
            <a:r>
              <a:rPr lang="en-US" dirty="0"/>
              <a:t> are also AVL trees</a:t>
            </a:r>
          </a:p>
        </p:txBody>
      </p:sp>
    </p:spTree>
    <p:extLst>
      <p:ext uri="{BB962C8B-B14F-4D97-AF65-F5344CB8AC3E}">
        <p14:creationId xmlns:p14="http://schemas.microsoft.com/office/powerpoint/2010/main" val="37235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tree?</a:t>
            </a:r>
          </a:p>
        </p:txBody>
      </p:sp>
      <p:cxnSp>
        <p:nvCxnSpPr>
          <p:cNvPr id="4" name="Straight Arrow Connector 3"/>
          <p:cNvCxnSpPr>
            <a:stCxn id="9" idx="3"/>
            <a:endCxn id="10" idx="7"/>
          </p:cNvCxnSpPr>
          <p:nvPr/>
        </p:nvCxnSpPr>
        <p:spPr>
          <a:xfrm rot="5400000">
            <a:off x="5238189" y="2113989"/>
            <a:ext cx="496422" cy="13346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0" idx="3"/>
            <a:endCxn id="12" idx="7"/>
          </p:cNvCxnSpPr>
          <p:nvPr/>
        </p:nvCxnSpPr>
        <p:spPr>
          <a:xfrm rot="5400000">
            <a:off x="3409389" y="3485589"/>
            <a:ext cx="572622" cy="9536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0" idx="5"/>
            <a:endCxn id="13" idx="1"/>
          </p:cNvCxnSpPr>
          <p:nvPr/>
        </p:nvCxnSpPr>
        <p:spPr>
          <a:xfrm rot="16200000" flipH="1">
            <a:off x="4895289" y="3599889"/>
            <a:ext cx="572622" cy="7250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9" idx="5"/>
            <a:endCxn id="11" idx="1"/>
          </p:cNvCxnSpPr>
          <p:nvPr/>
        </p:nvCxnSpPr>
        <p:spPr>
          <a:xfrm rot="16200000" flipH="1">
            <a:off x="7219389" y="2113989"/>
            <a:ext cx="496422" cy="13346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1" idx="5"/>
            <a:endCxn id="14" idx="1"/>
          </p:cNvCxnSpPr>
          <p:nvPr/>
        </p:nvCxnSpPr>
        <p:spPr>
          <a:xfrm rot="16200000" flipH="1">
            <a:off x="8781489" y="3676089"/>
            <a:ext cx="572622" cy="5726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</a:p>
        </p:txBody>
      </p:sp>
      <p:sp>
        <p:nvSpPr>
          <p:cNvPr id="10" name="Oval 9"/>
          <p:cNvSpPr/>
          <p:nvPr/>
        </p:nvSpPr>
        <p:spPr>
          <a:xfrm>
            <a:off x="4038600" y="28956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8001000" y="28956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</a:p>
        </p:txBody>
      </p:sp>
      <p:cxnSp>
        <p:nvCxnSpPr>
          <p:cNvPr id="39" name="Straight Arrow Connector 38"/>
          <p:cNvCxnSpPr>
            <a:stCxn id="12" idx="5"/>
            <a:endCxn id="37" idx="0"/>
          </p:cNvCxnSpPr>
          <p:nvPr/>
        </p:nvCxnSpPr>
        <p:spPr>
          <a:xfrm rot="16200000" flipH="1">
            <a:off x="2914090" y="5200089"/>
            <a:ext cx="895911" cy="28631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3"/>
            <a:endCxn id="26" idx="0"/>
          </p:cNvCxnSpPr>
          <p:nvPr/>
        </p:nvCxnSpPr>
        <p:spPr>
          <a:xfrm rot="5400000">
            <a:off x="4953002" y="5200090"/>
            <a:ext cx="895911" cy="28631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4" idx="3"/>
            <a:endCxn id="38" idx="0"/>
          </p:cNvCxnSpPr>
          <p:nvPr/>
        </p:nvCxnSpPr>
        <p:spPr>
          <a:xfrm rot="5400000">
            <a:off x="8724902" y="5161990"/>
            <a:ext cx="895911" cy="36251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438400" y="41148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13" name="Oval 12"/>
          <p:cNvSpPr/>
          <p:nvPr/>
        </p:nvSpPr>
        <p:spPr>
          <a:xfrm>
            <a:off x="5410200" y="41148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14" name="Oval 13"/>
          <p:cNvSpPr/>
          <p:nvPr/>
        </p:nvSpPr>
        <p:spPr>
          <a:xfrm>
            <a:off x="9220200" y="4114800"/>
            <a:ext cx="91440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</a:p>
        </p:txBody>
      </p:sp>
      <p:sp>
        <p:nvSpPr>
          <p:cNvPr id="26" name="Oval 25"/>
          <p:cNvSpPr/>
          <p:nvPr/>
        </p:nvSpPr>
        <p:spPr>
          <a:xfrm>
            <a:off x="4800600" y="5791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</a:p>
        </p:txBody>
      </p:sp>
      <p:sp>
        <p:nvSpPr>
          <p:cNvPr id="37" name="Oval 36"/>
          <p:cNvSpPr/>
          <p:nvPr/>
        </p:nvSpPr>
        <p:spPr>
          <a:xfrm>
            <a:off x="3048000" y="5791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</a:p>
        </p:txBody>
      </p:sp>
      <p:sp>
        <p:nvSpPr>
          <p:cNvPr id="38" name="Oval 37"/>
          <p:cNvSpPr/>
          <p:nvPr/>
        </p:nvSpPr>
        <p:spPr>
          <a:xfrm>
            <a:off x="8534400" y="5791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401392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10972800" cy="46172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balance factor of a tree (or </a:t>
            </a:r>
            <a:r>
              <a:rPr lang="en-US" dirty="0" err="1"/>
              <a:t>subtree</a:t>
            </a:r>
            <a:r>
              <a:rPr lang="en-US" dirty="0"/>
              <a:t>) is the height of its right </a:t>
            </a:r>
            <a:r>
              <a:rPr lang="en-US" dirty="0" err="1"/>
              <a:t>subtree</a:t>
            </a:r>
            <a:r>
              <a:rPr lang="en-US" dirty="0"/>
              <a:t> minus the height of its left</a:t>
            </a:r>
          </a:p>
          <a:p>
            <a:r>
              <a:rPr lang="en-US" dirty="0"/>
              <a:t>In an AVL tree, the balance factor of </a:t>
            </a:r>
            <a:r>
              <a:rPr lang="en-US" b="1" dirty="0"/>
              <a:t>every</a:t>
            </a:r>
            <a:r>
              <a:rPr lang="en-US" dirty="0"/>
              <a:t> </a:t>
            </a:r>
            <a:r>
              <a:rPr lang="en-US" dirty="0" err="1"/>
              <a:t>subtree</a:t>
            </a:r>
            <a:r>
              <a:rPr lang="en-US" dirty="0"/>
              <a:t> is -1, 0, or +1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What's the balance factor of this tree?</a:t>
            </a:r>
          </a:p>
        </p:txBody>
      </p:sp>
      <p:grpSp>
        <p:nvGrpSpPr>
          <p:cNvPr id="8" name="Group 12"/>
          <p:cNvGrpSpPr/>
          <p:nvPr/>
        </p:nvGrpSpPr>
        <p:grpSpPr>
          <a:xfrm>
            <a:off x="4966716" y="3429000"/>
            <a:ext cx="2258568" cy="2133600"/>
            <a:chOff x="914400" y="2362200"/>
            <a:chExt cx="3886200" cy="3810000"/>
          </a:xfrm>
        </p:grpSpPr>
        <p:cxnSp>
          <p:nvCxnSpPr>
            <p:cNvPr id="4" name="Straight Arrow Connector 3"/>
            <p:cNvCxnSpPr>
              <a:stCxn id="6" idx="3"/>
              <a:endCxn id="9" idx="7"/>
            </p:cNvCxnSpPr>
            <p:nvPr/>
          </p:nvCxnSpPr>
          <p:spPr>
            <a:xfrm rot="5400000">
              <a:off x="1885389" y="2952189"/>
              <a:ext cx="572622" cy="953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6" idx="5"/>
              <a:endCxn id="10" idx="1"/>
            </p:cNvCxnSpPr>
            <p:nvPr/>
          </p:nvCxnSpPr>
          <p:spPr>
            <a:xfrm rot="16200000" flipH="1">
              <a:off x="3371289" y="3066489"/>
              <a:ext cx="572622" cy="7250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514600" y="2362200"/>
              <a:ext cx="914400" cy="914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6</a:t>
              </a:r>
            </a:p>
          </p:txBody>
        </p:sp>
        <p:cxnSp>
          <p:nvCxnSpPr>
            <p:cNvPr id="7" name="Straight Arrow Connector 6"/>
            <p:cNvCxnSpPr>
              <a:stCxn id="9" idx="5"/>
              <a:endCxn id="12" idx="0"/>
            </p:cNvCxnSpPr>
            <p:nvPr/>
          </p:nvCxnSpPr>
          <p:spPr>
            <a:xfrm rot="16200000" flipH="1">
              <a:off x="1390089" y="4666688"/>
              <a:ext cx="895911" cy="28631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914400" y="35814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886200" y="3581400"/>
              <a:ext cx="914400" cy="91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524000" y="5257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169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2189</TotalTime>
  <Words>1112</Words>
  <Application>Microsoft Office PowerPoint</Application>
  <PresentationFormat>Widescreen</PresentationFormat>
  <Paragraphs>267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2</vt:lpstr>
      <vt:lpstr>AVL Trees</vt:lpstr>
      <vt:lpstr>AVL trees</vt:lpstr>
      <vt:lpstr>AVL definition</vt:lpstr>
      <vt:lpstr>AVL tree?</vt:lpstr>
      <vt:lpstr>Balance factor</vt:lpstr>
      <vt:lpstr>How do we build an AVL tree?</vt:lpstr>
      <vt:lpstr>Left Left</vt:lpstr>
      <vt:lpstr>Right Right</vt:lpstr>
      <vt:lpstr>Left Right</vt:lpstr>
      <vt:lpstr>Right Left</vt:lpstr>
      <vt:lpstr>Let's make an AVL tree!</vt:lpstr>
      <vt:lpstr>Balancing a Tree by Construction</vt:lpstr>
      <vt:lpstr>How to make a balanced tree</vt:lpstr>
      <vt:lpstr>Balanced insertion</vt:lpstr>
      <vt:lpstr>DSW algorithm</vt:lpstr>
      <vt:lpstr>Which method is best?</vt:lpstr>
      <vt:lpstr>Hash Tables</vt:lpstr>
      <vt:lpstr>Recall: Symbol table ADT</vt:lpstr>
      <vt:lpstr>Unordered symbol table</vt:lpstr>
      <vt:lpstr>Hash tables: motivation</vt:lpstr>
      <vt:lpstr>Hash tables: theory</vt:lpstr>
      <vt:lpstr>Hash table: example</vt:lpstr>
      <vt:lpstr>Hash table: example</vt:lpstr>
      <vt:lpstr>Hash table: example</vt:lpstr>
      <vt:lpstr>Hash table: issues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313</cp:revision>
  <dcterms:created xsi:type="dcterms:W3CDTF">2009-08-24T20:26:10Z</dcterms:created>
  <dcterms:modified xsi:type="dcterms:W3CDTF">2024-10-11T15:20:25Z</dcterms:modified>
</cp:coreProperties>
</file>